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B0B95-69B7-495F-A8DF-5929F27D349C}" type="datetimeFigureOut">
              <a:rPr lang="nl-NL" smtClean="0"/>
              <a:pPr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52DD1-CC00-40A6-8347-72298874A7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6i0ds27Zb4" TargetMode="External"/><Relationship Id="rId2" Type="http://schemas.openxmlformats.org/officeDocument/2006/relationships/hyperlink" Target="http://www.youtube.com/watch?v=dRokQ4eB2U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mtClean="0"/>
              <a:t>Hoofdstuk </a:t>
            </a:r>
            <a:r>
              <a:rPr lang="nl-NL" smtClean="0"/>
              <a:t>4: </a:t>
            </a:r>
            <a:r>
              <a:rPr lang="nl-NL" dirty="0" smtClean="0"/>
              <a:t>Trias politica: </a:t>
            </a:r>
            <a:br>
              <a:rPr lang="nl-NL" dirty="0" smtClean="0"/>
            </a:br>
            <a:r>
              <a:rPr lang="nl-NL" dirty="0" smtClean="0"/>
              <a:t>Scheiding of evenwicht der machten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 deelvraag van dit hoofdstuk luidt:</a:t>
            </a:r>
          </a:p>
          <a:p>
            <a:endParaRPr lang="nl-NL" dirty="0" smtClean="0"/>
          </a:p>
          <a:p>
            <a:pPr>
              <a:buNone/>
            </a:pPr>
            <a:r>
              <a:rPr lang="nl-NL" smtClean="0"/>
              <a:t>  “</a:t>
            </a:r>
            <a:r>
              <a:rPr lang="nl-NL" dirty="0" smtClean="0"/>
              <a:t>Hoe en met welk doel is de trias politica ontstaan? En Hoe is deze in Nederland uitgewerkt?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Trias Politica,</a:t>
            </a:r>
            <a:br>
              <a:rPr lang="nl-NL" dirty="0" smtClean="0"/>
            </a:br>
            <a:r>
              <a:rPr lang="nl-NL" dirty="0" smtClean="0"/>
              <a:t>Ieder zijn taak …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3627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05064"/>
            <a:ext cx="633412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Opdracht: </a:t>
            </a:r>
            <a:r>
              <a:rPr lang="nl-NL" dirty="0" err="1" smtClean="0"/>
              <a:t>Holleeder</a:t>
            </a:r>
            <a:r>
              <a:rPr lang="nl-NL" dirty="0" smtClean="0"/>
              <a:t> strafvermindering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nl-NL" sz="2800" dirty="0" smtClean="0"/>
              <a:t>Lees het artikel: “</a:t>
            </a:r>
            <a:r>
              <a:rPr lang="nl-NL" sz="2800" dirty="0" err="1" smtClean="0"/>
              <a:t>Holleeder</a:t>
            </a:r>
            <a:r>
              <a:rPr lang="nl-NL" sz="2800" dirty="0" smtClean="0"/>
              <a:t> krijgt negen jaar cel”</a:t>
            </a:r>
          </a:p>
          <a:p>
            <a:pPr marL="514350" indent="-514350">
              <a:buAutoNum type="arabicPeriod"/>
            </a:pPr>
            <a:r>
              <a:rPr lang="nl-NL" sz="2800" dirty="0" smtClean="0"/>
              <a:t>Maak vraag 1 t/m 5. Schrijf de antwoorden op het stencil.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r>
              <a:rPr lang="nl-NL" sz="2800" dirty="0" smtClean="0"/>
              <a:t>Bespreken van vraag 1 t/m 5 klassikaal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r>
              <a:rPr lang="nl-NL" sz="2800" dirty="0" smtClean="0"/>
              <a:t>Filmpjes:</a:t>
            </a:r>
          </a:p>
          <a:p>
            <a:pPr marL="514350" indent="-514350">
              <a:buAutoNum type="arabicPeriod"/>
            </a:pPr>
            <a:endParaRPr lang="nl-NL" sz="2800" dirty="0" smtClean="0"/>
          </a:p>
          <a:p>
            <a:pPr lvl="0">
              <a:buNone/>
            </a:pPr>
            <a:r>
              <a:rPr lang="nl-NL" sz="2800" dirty="0" smtClean="0"/>
              <a:t>Pleidooi van advocaat Kuijpers, uitgezonden door de NOS; 3 minuten</a:t>
            </a:r>
          </a:p>
          <a:p>
            <a:pPr>
              <a:buNone/>
            </a:pPr>
            <a:r>
              <a:rPr lang="nl-NL" sz="2800" dirty="0" smtClean="0"/>
              <a:t> </a:t>
            </a:r>
          </a:p>
          <a:p>
            <a:pPr>
              <a:buNone/>
            </a:pPr>
            <a:r>
              <a:rPr lang="nl-NL" sz="2800" dirty="0" smtClean="0">
                <a:hlinkClick r:id="rId2"/>
              </a:rPr>
              <a:t>http://www.youtube.com/watch?v=dRokQ4eB2Uo</a:t>
            </a: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 </a:t>
            </a:r>
          </a:p>
          <a:p>
            <a:pPr lvl="0">
              <a:buNone/>
            </a:pPr>
            <a:r>
              <a:rPr lang="nl-NL" sz="2800" dirty="0" smtClean="0"/>
              <a:t>Uitspraak zaak </a:t>
            </a:r>
            <a:r>
              <a:rPr lang="nl-NL" sz="2800" dirty="0" err="1" smtClean="0"/>
              <a:t>Holleeder</a:t>
            </a:r>
            <a:r>
              <a:rPr lang="nl-NL" sz="2800" dirty="0" smtClean="0"/>
              <a:t> bij Nova; 32 minuten (selectie maken voor de les)</a:t>
            </a:r>
          </a:p>
          <a:p>
            <a:pPr>
              <a:buNone/>
            </a:pPr>
            <a:r>
              <a:rPr lang="nl-NL" sz="2800" dirty="0" smtClean="0"/>
              <a:t>            </a:t>
            </a:r>
            <a:r>
              <a:rPr lang="nl-NL" sz="2800" dirty="0" smtClean="0">
                <a:hlinkClick r:id="rId3"/>
              </a:rPr>
              <a:t>http://www.youtube.com/watch?v=F6i0ds27Zb4</a:t>
            </a:r>
            <a:r>
              <a:rPr lang="nl-NL" sz="2800" dirty="0" smtClean="0"/>
              <a:t> </a:t>
            </a:r>
          </a:p>
          <a:p>
            <a:pPr>
              <a:buNone/>
            </a:pPr>
            <a:r>
              <a:rPr lang="nl-NL" sz="2800" dirty="0" smtClean="0"/>
              <a:t> </a:t>
            </a:r>
          </a:p>
          <a:p>
            <a:pPr marL="514350" indent="-514350">
              <a:buNone/>
            </a:pPr>
            <a:endParaRPr lang="nl-NL" sz="2800" dirty="0" smtClean="0"/>
          </a:p>
          <a:p>
            <a:pPr marL="514350" indent="-514350">
              <a:buNone/>
            </a:pP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Trias Politica: </a:t>
            </a:r>
            <a:br>
              <a:rPr lang="nl-NL" dirty="0" smtClean="0"/>
            </a:br>
            <a:r>
              <a:rPr lang="nl-NL" dirty="0" smtClean="0"/>
              <a:t>scheiding of evenwicht van machten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Doel van de trias politica: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“ Voorkomen dat een persoon of een kleine groepering alle macht in handen krijgt.”</a:t>
            </a:r>
          </a:p>
          <a:p>
            <a:pPr>
              <a:buNone/>
            </a:pPr>
            <a:endParaRPr lang="nl-NL" b="1" dirty="0"/>
          </a:p>
          <a:p>
            <a:pPr>
              <a:buNone/>
            </a:pPr>
            <a:r>
              <a:rPr lang="nl-NL" dirty="0" smtClean="0"/>
              <a:t>Extra: </a:t>
            </a:r>
          </a:p>
          <a:p>
            <a:pPr>
              <a:buFontTx/>
              <a:buChar char="-"/>
            </a:pPr>
            <a:r>
              <a:rPr lang="nl-NL" dirty="0" smtClean="0"/>
              <a:t>‘Machten die elkaar controleren’</a:t>
            </a:r>
          </a:p>
          <a:p>
            <a:pPr>
              <a:buFontTx/>
              <a:buChar char="-"/>
            </a:pPr>
            <a:r>
              <a:rPr lang="nl-NL" dirty="0" smtClean="0"/>
              <a:t>‘Machten die elkaar in evenwicht houden’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Trias politica in 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De trias politica van </a:t>
            </a:r>
            <a:r>
              <a:rPr lang="nl-NL" dirty="0" err="1" smtClean="0"/>
              <a:t>Montesquieu</a:t>
            </a:r>
            <a:r>
              <a:rPr lang="nl-NL" dirty="0" smtClean="0"/>
              <a:t> in theorie:</a:t>
            </a:r>
          </a:p>
          <a:p>
            <a:endParaRPr lang="nl-NL" dirty="0" smtClean="0"/>
          </a:p>
          <a:p>
            <a:r>
              <a:rPr lang="nl-NL" sz="2400" dirty="0" smtClean="0"/>
              <a:t>Eerste macht: Wetgevende macht (parlement)</a:t>
            </a:r>
          </a:p>
          <a:p>
            <a:endParaRPr lang="nl-NL" sz="2400" dirty="0"/>
          </a:p>
          <a:p>
            <a:r>
              <a:rPr lang="nl-NL" sz="2400" dirty="0" smtClean="0"/>
              <a:t>Tweede macht: Uitvoerende macht (regering)</a:t>
            </a:r>
          </a:p>
          <a:p>
            <a:endParaRPr lang="nl-NL" sz="2400" dirty="0"/>
          </a:p>
          <a:p>
            <a:r>
              <a:rPr lang="nl-NL" sz="2400" dirty="0" smtClean="0"/>
              <a:t>Derde macht: (onafhankelijke) Rechterlijke macht (rechters)</a:t>
            </a:r>
          </a:p>
          <a:p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van de Trias Politica: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Extra: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2800" dirty="0" smtClean="0"/>
              <a:t>- Macht wordt verdeeld over verschillende  organen; </a:t>
            </a:r>
          </a:p>
          <a:p>
            <a:endParaRPr lang="nl-NL" dirty="0" smtClean="0"/>
          </a:p>
          <a:p>
            <a:pPr>
              <a:buNone/>
            </a:pPr>
            <a:r>
              <a:rPr lang="nl-NL" sz="2800" dirty="0" smtClean="0"/>
              <a:t>- De machten hebben niets over elkaar te zeggen;</a:t>
            </a:r>
          </a:p>
          <a:p>
            <a:pPr>
              <a:buFontTx/>
              <a:buChar char="-"/>
            </a:pPr>
            <a:endParaRPr lang="nl-NL" sz="2800" dirty="0"/>
          </a:p>
          <a:p>
            <a:pPr>
              <a:buNone/>
            </a:pPr>
            <a:r>
              <a:rPr lang="nl-NL" sz="2800" dirty="0" smtClean="0"/>
              <a:t>- De machten vullen elkaar aan en kunnen (moeten) elkaar wel controleren. (checks-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balances</a:t>
            </a:r>
            <a:r>
              <a:rPr lang="nl-NL" sz="2800" smtClean="0"/>
              <a:t>)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Trias Politica in de Nederlandse rechtsstaat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Wetgevende macht = Parlement en Regering</a:t>
            </a:r>
          </a:p>
          <a:p>
            <a:endParaRPr lang="nl-NL" dirty="0" smtClean="0"/>
          </a:p>
          <a:p>
            <a:r>
              <a:rPr lang="nl-NL" dirty="0" smtClean="0"/>
              <a:t>Uitvoerende macht= Regering</a:t>
            </a:r>
          </a:p>
          <a:p>
            <a:endParaRPr lang="nl-NL" dirty="0" smtClean="0"/>
          </a:p>
          <a:p>
            <a:r>
              <a:rPr lang="nl-NL" dirty="0" smtClean="0"/>
              <a:t>(onafhankelijke) Rechterlijke macht = Rechters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Conclusie: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</a:t>
            </a:r>
            <a:r>
              <a:rPr lang="nl-NL" i="1" dirty="0" smtClean="0"/>
              <a:t>Balans slaat deels door naar de regering die zowel uitvoerende als wetgevende macht heeft.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Samenspel van de drie machten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Wetgevende macht: </a:t>
            </a:r>
          </a:p>
          <a:p>
            <a:pPr>
              <a:buNone/>
            </a:pPr>
            <a:r>
              <a:rPr lang="nl-NL" dirty="0" smtClean="0"/>
              <a:t>&amp; </a:t>
            </a:r>
            <a:r>
              <a:rPr lang="nl-NL" sz="2400" dirty="0" smtClean="0"/>
              <a:t>Invoeren van een rookverbod in de horeca</a:t>
            </a:r>
          </a:p>
          <a:p>
            <a:pPr>
              <a:buNone/>
            </a:pPr>
            <a:r>
              <a:rPr lang="nl-NL" sz="2400" dirty="0" smtClean="0"/>
              <a:t>&amp; Invoeren van de identificatieplicht</a:t>
            </a:r>
          </a:p>
          <a:p>
            <a:pPr>
              <a:buNone/>
            </a:pPr>
            <a:r>
              <a:rPr lang="nl-NL" sz="2400" dirty="0" smtClean="0"/>
              <a:t>&amp; Invoeren van een (Sociaal )Leenstelsel voor studenten</a:t>
            </a:r>
          </a:p>
          <a:p>
            <a:pPr>
              <a:buNone/>
            </a:pPr>
            <a:r>
              <a:rPr lang="nl-NL" sz="2400" dirty="0" smtClean="0"/>
              <a:t>&amp; Verkorten van de duur van de WW- uitkering</a:t>
            </a:r>
          </a:p>
          <a:p>
            <a:pPr>
              <a:buNone/>
            </a:pPr>
            <a:r>
              <a:rPr lang="nl-NL" sz="2400" dirty="0" smtClean="0"/>
              <a:t>&amp; Invoeren van minimumstraffen / Verhogen van de maximumstraffen</a:t>
            </a:r>
          </a:p>
          <a:p>
            <a:pPr>
              <a:buNone/>
            </a:pPr>
            <a:r>
              <a:rPr lang="nl-NL" sz="2400" dirty="0" smtClean="0"/>
              <a:t>&amp; Strafbaar stellen van illegaliteit</a:t>
            </a:r>
          </a:p>
          <a:p>
            <a:pPr>
              <a:buNone/>
            </a:pPr>
            <a:endParaRPr lang="nl-NL" sz="2600" dirty="0" smtClean="0"/>
          </a:p>
          <a:p>
            <a:pPr>
              <a:buNone/>
            </a:pPr>
            <a:r>
              <a:rPr lang="nl-NL" dirty="0" smtClean="0"/>
              <a:t>    De macht van de wetgevende macht wordt hier en daar ingeperkt door de Europese Unie! (</a:t>
            </a:r>
            <a:r>
              <a:rPr lang="nl-NL" dirty="0" err="1" smtClean="0"/>
              <a:t>blz</a:t>
            </a:r>
            <a:r>
              <a:rPr lang="nl-NL" dirty="0" smtClean="0"/>
              <a:t> 48 tekstboek)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Samenspel van de drie machten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Uitvoerende macht:</a:t>
            </a:r>
          </a:p>
          <a:p>
            <a:pPr>
              <a:buFontTx/>
              <a:buChar char="-"/>
            </a:pPr>
            <a:r>
              <a:rPr lang="nl-NL" dirty="0" smtClean="0"/>
              <a:t>Controle op roken in horecagelegenheden</a:t>
            </a:r>
          </a:p>
          <a:p>
            <a:pPr>
              <a:buFontTx/>
              <a:buChar char="-"/>
            </a:pPr>
            <a:r>
              <a:rPr lang="nl-NL" dirty="0" smtClean="0"/>
              <a:t>Controle op bij zich dragen van identiteitsbewijs</a:t>
            </a:r>
          </a:p>
          <a:p>
            <a:pPr>
              <a:buFontTx/>
              <a:buChar char="-"/>
            </a:pPr>
            <a:r>
              <a:rPr lang="nl-NL" dirty="0" smtClean="0"/>
              <a:t>Verstrekken van leningen aan studenten</a:t>
            </a:r>
          </a:p>
          <a:p>
            <a:pPr>
              <a:buFontTx/>
              <a:buChar char="-"/>
            </a:pPr>
            <a:r>
              <a:rPr lang="nl-NL" dirty="0" smtClean="0"/>
              <a:t>Uitkeren van een WW- uitkering</a:t>
            </a:r>
          </a:p>
          <a:p>
            <a:pPr>
              <a:buFontTx/>
              <a:buChar char="-"/>
            </a:pPr>
            <a:r>
              <a:rPr lang="nl-NL" dirty="0" smtClean="0"/>
              <a:t>Opsporen en vervolgen van verdachten van strafbare feiten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Vierde macht (ambtenaren)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Ambtenaren worden ook wel de Vierde Macht genoemd.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Hun macht ontstaat vanwege:</a:t>
            </a:r>
          </a:p>
          <a:p>
            <a:pPr>
              <a:buFontTx/>
              <a:buChar char="-"/>
            </a:pPr>
            <a:r>
              <a:rPr lang="nl-NL" dirty="0" smtClean="0"/>
              <a:t>Adviseren en inwerken van ministers en staatssecretarissen o.b.v. deskundigheid en kennis;</a:t>
            </a:r>
          </a:p>
          <a:p>
            <a:pPr>
              <a:buFontTx/>
              <a:buChar char="-"/>
            </a:pPr>
            <a:r>
              <a:rPr lang="nl-NL" dirty="0" smtClean="0"/>
              <a:t>Discretionaire bevoegdheid: mogen in sommige gevallen zelfstandig beslissingen nemen over hoe een wet toegepast moet worden. 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5223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Samenspel van de drie machten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(Onafhankelijke) Rechterlijke macht: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# Uitspraken doen in individuele (straf)zaken.</a:t>
            </a:r>
          </a:p>
          <a:p>
            <a:pPr>
              <a:buNone/>
            </a:pPr>
            <a:r>
              <a:rPr lang="nl-NL" dirty="0" smtClean="0"/>
              <a:t># Beoordelen of bv. politie en justitie zich aan de wet hebben gehouden. (rechtsbescherming van burgers en voorkomen van rassen- of klassenjustitie)</a:t>
            </a:r>
          </a:p>
          <a:p>
            <a:pPr>
              <a:buNone/>
            </a:pPr>
            <a:r>
              <a:rPr lang="nl-NL" dirty="0" smtClean="0"/>
              <a:t># De Nederlandse wet toepassen en interpreteren.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470</Words>
  <Application>Microsoft Office PowerPoint</Application>
  <PresentationFormat>Diavoorstelling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Office-thema</vt:lpstr>
      <vt:lpstr>Hoofdstuk 4: Trias politica:  Scheiding of evenwicht der machten</vt:lpstr>
      <vt:lpstr>Trias Politica:  scheiding of evenwicht van machten</vt:lpstr>
      <vt:lpstr>Trias politica in theorie</vt:lpstr>
      <vt:lpstr>Werking van de Trias Politica:</vt:lpstr>
      <vt:lpstr>Trias Politica in de Nederlandse rechtsstaat</vt:lpstr>
      <vt:lpstr>Samenspel van de drie machten</vt:lpstr>
      <vt:lpstr>Samenspel van de drie machten</vt:lpstr>
      <vt:lpstr>De Vierde macht (ambtenaren)</vt:lpstr>
      <vt:lpstr>Samenspel van de drie machten</vt:lpstr>
      <vt:lpstr>Trias Politica, Ieder zijn taak …</vt:lpstr>
      <vt:lpstr>Opdracht: Holleeder strafvermindering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Trias Politica:  scheiding of evenwicht van machten</dc:title>
  <dc:creator>Daniel</dc:creator>
  <cp:lastModifiedBy>Fluitsma, DWPM (Daniel)</cp:lastModifiedBy>
  <cp:revision>20</cp:revision>
  <dcterms:created xsi:type="dcterms:W3CDTF">2014-09-21T18:50:19Z</dcterms:created>
  <dcterms:modified xsi:type="dcterms:W3CDTF">2018-10-23T07:17:15Z</dcterms:modified>
</cp:coreProperties>
</file>